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Slides/_rels/notesSlide10.xml.rels" ContentType="application/vnd.openxmlformats-package.relationships+xml"/>
  <Override PartName="/ppt/notesSlides/notesSlide10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media/image9.png" ContentType="image/png"/>
  <Override PartName="/ppt/media/image7.jpeg" ContentType="image/jpeg"/>
  <Override PartName="/ppt/media/image1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3.jpeg" ContentType="image/jpeg"/>
  <Override PartName="/ppt/media/image21.png" ContentType="image/png"/>
  <Override PartName="/ppt/media/image6.jpeg" ContentType="image/jpeg"/>
  <Override PartName="/ppt/media/image8.png" ContentType="image/png"/>
  <Override PartName="/ppt/media/image10.jpeg" ContentType="image/jpeg"/>
  <Override PartName="/ppt/media/image11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E9AB2D5A-D968-49B4-A949-FA61CA78323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3560" cy="3771720"/>
          </a:xfrm>
          <a:prstGeom prst="rect">
            <a:avLst/>
          </a:prstGeom>
        </p:spPr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284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62FB60E7-64ED-4E42-9C98-1C5651546A76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0080360" cy="5670360"/>
          </a:xfrm>
          <a:prstGeom prst="rect">
            <a:avLst/>
          </a:prstGeom>
          <a:ln>
            <a:noFill/>
          </a:ln>
        </p:spPr>
      </p:pic>
      <p:grpSp>
        <p:nvGrpSpPr>
          <p:cNvPr id="77" name="Group 1"/>
          <p:cNvGrpSpPr/>
          <p:nvPr/>
        </p:nvGrpSpPr>
        <p:grpSpPr>
          <a:xfrm>
            <a:off x="-11880" y="0"/>
            <a:ext cx="9966240" cy="5670360"/>
            <a:chOff x="-11880" y="0"/>
            <a:chExt cx="9966240" cy="5670360"/>
          </a:xfrm>
        </p:grpSpPr>
        <p:grpSp>
          <p:nvGrpSpPr>
            <p:cNvPr id="78" name="Group 2"/>
            <p:cNvGrpSpPr/>
            <p:nvPr/>
          </p:nvGrpSpPr>
          <p:grpSpPr>
            <a:xfrm>
              <a:off x="-11880" y="0"/>
              <a:ext cx="1009080" cy="5670360"/>
              <a:chOff x="-11880" y="0"/>
              <a:chExt cx="1009080" cy="5670360"/>
            </a:xfrm>
          </p:grpSpPr>
          <p:sp>
            <p:nvSpPr>
              <p:cNvPr id="79" name="CustomShape 3"/>
              <p:cNvSpPr/>
              <p:nvPr/>
            </p:nvSpPr>
            <p:spPr>
              <a:xfrm>
                <a:off x="94680" y="3960"/>
                <a:ext cx="19440" cy="1803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" name="CustomShape 4"/>
              <p:cNvSpPr/>
              <p:nvPr/>
            </p:nvSpPr>
            <p:spPr>
              <a:xfrm>
                <a:off x="27720" y="1799640"/>
                <a:ext cx="157320" cy="1573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" name="CustomShape 5"/>
              <p:cNvSpPr/>
              <p:nvPr/>
            </p:nvSpPr>
            <p:spPr>
              <a:xfrm>
                <a:off x="23760" y="3324960"/>
                <a:ext cx="15732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" name="CustomShape 6"/>
              <p:cNvSpPr/>
              <p:nvPr/>
            </p:nvSpPr>
            <p:spPr>
              <a:xfrm>
                <a:off x="165240" y="3960"/>
                <a:ext cx="305640" cy="149724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" name="CustomShape 7"/>
              <p:cNvSpPr/>
              <p:nvPr/>
            </p:nvSpPr>
            <p:spPr>
              <a:xfrm>
                <a:off x="416160" y="1489680"/>
                <a:ext cx="15732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4" name="CustomShape 8"/>
              <p:cNvSpPr/>
              <p:nvPr/>
            </p:nvSpPr>
            <p:spPr>
              <a:xfrm>
                <a:off x="236160" y="3960"/>
                <a:ext cx="305640" cy="118224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" name="CustomShape 9"/>
              <p:cNvSpPr/>
              <p:nvPr/>
            </p:nvSpPr>
            <p:spPr>
              <a:xfrm>
                <a:off x="451440" y="0"/>
                <a:ext cx="125640" cy="75456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" name="CustomShape 10"/>
              <p:cNvSpPr/>
              <p:nvPr/>
            </p:nvSpPr>
            <p:spPr>
              <a:xfrm>
                <a:off x="487080" y="1174680"/>
                <a:ext cx="157320" cy="1573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" name="CustomShape 11"/>
              <p:cNvSpPr/>
              <p:nvPr/>
            </p:nvSpPr>
            <p:spPr>
              <a:xfrm>
                <a:off x="487080" y="747000"/>
                <a:ext cx="157320" cy="1573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" name="CustomShape 12"/>
              <p:cNvSpPr/>
              <p:nvPr/>
            </p:nvSpPr>
            <p:spPr>
              <a:xfrm>
                <a:off x="530280" y="0"/>
                <a:ext cx="348840" cy="43560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" name="CustomShape 13"/>
              <p:cNvSpPr/>
              <p:nvPr/>
            </p:nvSpPr>
            <p:spPr>
              <a:xfrm>
                <a:off x="843840" y="404280"/>
                <a:ext cx="133560" cy="12168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" name="Line 14"/>
              <p:cNvSpPr/>
              <p:nvPr/>
            </p:nvSpPr>
            <p:spPr>
              <a:xfrm>
                <a:off x="-3600" y="75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" name="CustomShape 15"/>
              <p:cNvSpPr/>
              <p:nvPr/>
            </p:nvSpPr>
            <p:spPr>
              <a:xfrm>
                <a:off x="7920" y="1489680"/>
                <a:ext cx="101880" cy="10476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" name="CustomShape 16"/>
              <p:cNvSpPr/>
              <p:nvPr/>
            </p:nvSpPr>
            <p:spPr>
              <a:xfrm>
                <a:off x="-7920" y="2935080"/>
                <a:ext cx="121680" cy="39744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" name="CustomShape 17"/>
              <p:cNvSpPr/>
              <p:nvPr/>
            </p:nvSpPr>
            <p:spPr>
              <a:xfrm>
                <a:off x="106200" y="1143360"/>
                <a:ext cx="117720" cy="39348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" name="CustomShape 18"/>
              <p:cNvSpPr/>
              <p:nvPr/>
            </p:nvSpPr>
            <p:spPr>
              <a:xfrm>
                <a:off x="169200" y="1529280"/>
                <a:ext cx="94320" cy="8892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" name="CustomShape 19"/>
              <p:cNvSpPr/>
              <p:nvPr/>
            </p:nvSpPr>
            <p:spPr>
              <a:xfrm>
                <a:off x="110160" y="3855240"/>
                <a:ext cx="19440" cy="1803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" name="CustomShape 20"/>
              <p:cNvSpPr/>
              <p:nvPr/>
            </p:nvSpPr>
            <p:spPr>
              <a:xfrm>
                <a:off x="185040" y="4168800"/>
                <a:ext cx="305640" cy="148932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" name="CustomShape 21"/>
              <p:cNvSpPr/>
              <p:nvPr/>
            </p:nvSpPr>
            <p:spPr>
              <a:xfrm>
                <a:off x="43200" y="3705480"/>
                <a:ext cx="157320" cy="1573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" name="CustomShape 22"/>
              <p:cNvSpPr/>
              <p:nvPr/>
            </p:nvSpPr>
            <p:spPr>
              <a:xfrm>
                <a:off x="-11880" y="4653360"/>
                <a:ext cx="70560" cy="10051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" name="CustomShape 23"/>
              <p:cNvSpPr/>
              <p:nvPr/>
            </p:nvSpPr>
            <p:spPr>
              <a:xfrm>
                <a:off x="435600" y="4024440"/>
                <a:ext cx="15732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" name="CustomShape 24"/>
              <p:cNvSpPr/>
              <p:nvPr/>
            </p:nvSpPr>
            <p:spPr>
              <a:xfrm>
                <a:off x="255960" y="4483800"/>
                <a:ext cx="309240" cy="117828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1" name="CustomShape 25"/>
              <p:cNvSpPr/>
              <p:nvPr/>
            </p:nvSpPr>
            <p:spPr>
              <a:xfrm>
                <a:off x="471240" y="4915800"/>
                <a:ext cx="125640" cy="75456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2" name="CustomShape 26"/>
              <p:cNvSpPr/>
              <p:nvPr/>
            </p:nvSpPr>
            <p:spPr>
              <a:xfrm>
                <a:off x="506520" y="4338360"/>
                <a:ext cx="157320" cy="1573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" name="CustomShape 27"/>
              <p:cNvSpPr/>
              <p:nvPr/>
            </p:nvSpPr>
            <p:spPr>
              <a:xfrm>
                <a:off x="506520" y="4766040"/>
                <a:ext cx="157320" cy="1573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4" name="CustomShape 28"/>
              <p:cNvSpPr/>
              <p:nvPr/>
            </p:nvSpPr>
            <p:spPr>
              <a:xfrm>
                <a:off x="554040" y="5234760"/>
                <a:ext cx="344880" cy="4276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" name="CustomShape 29"/>
              <p:cNvSpPr/>
              <p:nvPr/>
            </p:nvSpPr>
            <p:spPr>
              <a:xfrm>
                <a:off x="867600" y="5144040"/>
                <a:ext cx="129600" cy="12168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6" name="Group 30"/>
            <p:cNvGrpSpPr/>
            <p:nvPr/>
          </p:nvGrpSpPr>
          <p:grpSpPr>
            <a:xfrm>
              <a:off x="9396720" y="0"/>
              <a:ext cx="557640" cy="5662440"/>
              <a:chOff x="9396720" y="0"/>
              <a:chExt cx="557640" cy="5662440"/>
            </a:xfrm>
          </p:grpSpPr>
          <p:sp>
            <p:nvSpPr>
              <p:cNvPr id="107" name="CustomShape 31"/>
              <p:cNvSpPr/>
              <p:nvPr/>
            </p:nvSpPr>
            <p:spPr>
              <a:xfrm>
                <a:off x="9495360" y="0"/>
                <a:ext cx="344880" cy="42372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8" name="CustomShape 32"/>
              <p:cNvSpPr/>
              <p:nvPr/>
            </p:nvSpPr>
            <p:spPr>
              <a:xfrm>
                <a:off x="9396720" y="392400"/>
                <a:ext cx="129600" cy="12564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" name="CustomShape 33"/>
              <p:cNvSpPr/>
              <p:nvPr/>
            </p:nvSpPr>
            <p:spPr>
              <a:xfrm>
                <a:off x="9617400" y="1273320"/>
                <a:ext cx="155880" cy="1573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0" name="CustomShape 34"/>
              <p:cNvSpPr/>
              <p:nvPr/>
            </p:nvSpPr>
            <p:spPr>
              <a:xfrm>
                <a:off x="9534600" y="4708440"/>
                <a:ext cx="246240" cy="9540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1" name="CustomShape 35"/>
              <p:cNvSpPr/>
              <p:nvPr/>
            </p:nvSpPr>
            <p:spPr>
              <a:xfrm>
                <a:off x="9734040" y="4590360"/>
                <a:ext cx="129600" cy="128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" name="CustomShape 36"/>
              <p:cNvSpPr/>
              <p:nvPr/>
            </p:nvSpPr>
            <p:spPr>
              <a:xfrm>
                <a:off x="9682920" y="3960"/>
                <a:ext cx="251640" cy="127692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" name="CustomShape 37"/>
              <p:cNvSpPr/>
              <p:nvPr/>
            </p:nvSpPr>
            <p:spPr>
              <a:xfrm>
                <a:off x="9621360" y="4024440"/>
                <a:ext cx="15588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" name="CustomShape 38"/>
              <p:cNvSpPr/>
              <p:nvPr/>
            </p:nvSpPr>
            <p:spPr>
              <a:xfrm>
                <a:off x="9459720" y="4172760"/>
                <a:ext cx="254160" cy="148932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" name="CustomShape 39"/>
              <p:cNvSpPr/>
              <p:nvPr/>
            </p:nvSpPr>
            <p:spPr>
              <a:xfrm>
                <a:off x="9797040" y="5305680"/>
                <a:ext cx="15732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" name="CustomShape 40"/>
              <p:cNvSpPr/>
              <p:nvPr/>
            </p:nvSpPr>
            <p:spPr>
              <a:xfrm>
                <a:off x="9871920" y="5454000"/>
                <a:ext cx="19440" cy="2084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17" name="PlaceHolder 41"/>
          <p:cNvSpPr>
            <a:spLocks noGrp="1"/>
          </p:cNvSpPr>
          <p:nvPr>
            <p:ph type="title"/>
          </p:nvPr>
        </p:nvSpPr>
        <p:spPr>
          <a:xfrm>
            <a:off x="943920" y="511560"/>
            <a:ext cx="8190000" cy="122220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ffffff"/>
                </a:solidFill>
                <a:latin typeface="Tw Cen MT"/>
              </a:rPr>
              <a:t>Click to edit Master title style</a:t>
            </a:r>
            <a:endParaRPr b="0" lang="en-US" sz="298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8" name="PlaceHolder 42"/>
          <p:cNvSpPr>
            <a:spLocks noGrp="1"/>
          </p:cNvSpPr>
          <p:nvPr>
            <p:ph type="body"/>
          </p:nvPr>
        </p:nvSpPr>
        <p:spPr>
          <a:xfrm>
            <a:off x="943920" y="1860120"/>
            <a:ext cx="8190000" cy="2928240"/>
          </a:xfrm>
          <a:prstGeom prst="rect">
            <a:avLst/>
          </a:prstGeom>
        </p:spPr>
        <p:txBody>
          <a:bodyPr/>
          <a:p>
            <a:pPr marL="189000" indent="-188640">
              <a:lnSpc>
                <a:spcPct val="120000"/>
              </a:lnSpc>
              <a:spcBef>
                <a:spcPts val="828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990" spc="-1" strike="noStrike">
                <a:solidFill>
                  <a:srgbClr val="ffffff"/>
                </a:solidFill>
                <a:latin typeface="Tw Cen MT"/>
              </a:rPr>
              <a:t>Edit Master text styles</a:t>
            </a:r>
            <a:endParaRPr b="0" lang="en-US" sz="1990" spc="-1" strike="noStrike">
              <a:solidFill>
                <a:srgbClr val="ffffff"/>
              </a:solidFill>
              <a:latin typeface="Tw Cen MT"/>
            </a:endParaRPr>
          </a:p>
          <a:p>
            <a:pPr lvl="1" marL="567000" indent="-188640">
              <a:lnSpc>
                <a:spcPct val="120000"/>
              </a:lnSpc>
              <a:spcBef>
                <a:spcPts val="414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60" spc="-1" strike="noStrike">
                <a:solidFill>
                  <a:srgbClr val="ffffff"/>
                </a:solidFill>
                <a:latin typeface="Tw Cen MT"/>
              </a:rPr>
              <a:t>Second level</a:t>
            </a:r>
            <a:endParaRPr b="0" lang="en-US" sz="1660" spc="-1" strike="noStrike">
              <a:solidFill>
                <a:srgbClr val="ffffff"/>
              </a:solidFill>
              <a:latin typeface="Tw Cen MT"/>
            </a:endParaRPr>
          </a:p>
          <a:p>
            <a:pPr lvl="2" marL="945000" indent="-188640">
              <a:lnSpc>
                <a:spcPct val="120000"/>
              </a:lnSpc>
              <a:spcBef>
                <a:spcPts val="414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490" spc="-1" strike="noStrike">
                <a:solidFill>
                  <a:srgbClr val="ffffff"/>
                </a:solidFill>
                <a:latin typeface="Tw Cen MT"/>
              </a:rPr>
              <a:t>Third level</a:t>
            </a:r>
            <a:endParaRPr b="0" lang="en-US" sz="1490" spc="-1" strike="noStrike">
              <a:solidFill>
                <a:srgbClr val="ffffff"/>
              </a:solidFill>
              <a:latin typeface="Tw Cen MT"/>
            </a:endParaRPr>
          </a:p>
          <a:p>
            <a:pPr lvl="3" marL="1323000" indent="-188640">
              <a:lnSpc>
                <a:spcPct val="120000"/>
              </a:lnSpc>
              <a:spcBef>
                <a:spcPts val="414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330" spc="-1" strike="noStrike">
                <a:solidFill>
                  <a:srgbClr val="ffffff"/>
                </a:solidFill>
                <a:latin typeface="Tw Cen MT"/>
              </a:rPr>
              <a:t>Fourth level</a:t>
            </a:r>
            <a:endParaRPr b="0" lang="en-US" sz="1330" spc="-1" strike="noStrike">
              <a:solidFill>
                <a:srgbClr val="ffffff"/>
              </a:solidFill>
              <a:latin typeface="Tw Cen MT"/>
            </a:endParaRPr>
          </a:p>
          <a:p>
            <a:pPr lvl="4" marL="1701000" indent="-188640">
              <a:lnSpc>
                <a:spcPct val="120000"/>
              </a:lnSpc>
              <a:spcBef>
                <a:spcPts val="414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330" spc="-1" strike="noStrike">
                <a:solidFill>
                  <a:srgbClr val="ffffff"/>
                </a:solidFill>
                <a:latin typeface="Tw Cen MT"/>
              </a:rPr>
              <a:t>Fifth level</a:t>
            </a:r>
            <a:endParaRPr b="0" lang="en-US" sz="133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9" name="PlaceHolder 43"/>
          <p:cNvSpPr>
            <a:spLocks noGrp="1"/>
          </p:cNvSpPr>
          <p:nvPr>
            <p:ph type="dt"/>
          </p:nvPr>
        </p:nvSpPr>
        <p:spPr>
          <a:xfrm>
            <a:off x="6165720" y="4864680"/>
            <a:ext cx="2267640" cy="301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7D365FD-242E-43D7-BA9F-55BA2833DA41}" type="datetime">
              <a:rPr b="0" lang="en-US" sz="870" spc="-1" strike="noStrike">
                <a:solidFill>
                  <a:srgbClr val="ffffff"/>
                </a:solidFill>
                <a:latin typeface="Tw Cen MT"/>
              </a:rPr>
              <a:t>9/26/18</a:t>
            </a:fld>
            <a:endParaRPr b="0" lang="en-US" sz="870" spc="-1" strike="noStrike">
              <a:latin typeface="Times New Roman"/>
            </a:endParaRPr>
          </a:p>
        </p:txBody>
      </p:sp>
      <p:sp>
        <p:nvSpPr>
          <p:cNvPr id="120" name="PlaceHolder 44"/>
          <p:cNvSpPr>
            <a:spLocks noGrp="1"/>
          </p:cNvSpPr>
          <p:nvPr>
            <p:ph type="ftr"/>
          </p:nvPr>
        </p:nvSpPr>
        <p:spPr>
          <a:xfrm>
            <a:off x="943920" y="4864680"/>
            <a:ext cx="5158440" cy="301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21" name="PlaceHolder 45"/>
          <p:cNvSpPr>
            <a:spLocks noGrp="1"/>
          </p:cNvSpPr>
          <p:nvPr>
            <p:ph type="sldNum"/>
          </p:nvPr>
        </p:nvSpPr>
        <p:spPr>
          <a:xfrm>
            <a:off x="8496720" y="4864680"/>
            <a:ext cx="637200" cy="301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C3A82A2-8DDE-4427-A6A3-F7A4920F46B5}" type="slidenum">
              <a:rPr b="0" lang="en-US" sz="870" spc="-1" strike="noStrike">
                <a:solidFill>
                  <a:srgbClr val="ffffff"/>
                </a:solidFill>
                <a:latin typeface="Tw Cen MT"/>
              </a:rPr>
              <a:t>&lt;number&gt;</a:t>
            </a:fld>
            <a:endParaRPr b="0" lang="en-US" sz="87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0" y="0"/>
            <a:ext cx="10078920" cy="429732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2"/>
          <p:cNvSpPr/>
          <p:nvPr/>
        </p:nvSpPr>
        <p:spPr>
          <a:xfrm>
            <a:off x="199800" y="4251960"/>
            <a:ext cx="2175840" cy="162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4735440" y="4389120"/>
            <a:ext cx="2946240" cy="146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7" name="CustomShape 4"/>
          <p:cNvSpPr/>
          <p:nvPr/>
        </p:nvSpPr>
        <p:spPr>
          <a:xfrm>
            <a:off x="3731040" y="3443760"/>
            <a:ext cx="660132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8" name="Picture 2" descr=""/>
          <p:cNvPicPr/>
          <p:nvPr/>
        </p:nvPicPr>
        <p:blipFill>
          <a:blip r:embed="rId2"/>
          <a:stretch/>
        </p:blipFill>
        <p:spPr>
          <a:xfrm>
            <a:off x="7861680" y="4586040"/>
            <a:ext cx="1991880" cy="956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91440" y="270720"/>
            <a:ext cx="9042480" cy="1222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</a:rPr>
              <a:t>Pre-processing text  (Noise Removal)</a:t>
            </a:r>
            <a:endParaRPr b="0" lang="en-US" sz="2980" spc="-1" strike="noStrike">
              <a:solidFill>
                <a:srgbClr val="ffffff"/>
              </a:solidFill>
              <a:latin typeface="Tw Cen MT"/>
            </a:endParaRPr>
          </a:p>
        </p:txBody>
      </p:sp>
      <p:grpSp>
        <p:nvGrpSpPr>
          <p:cNvPr id="221" name="Group 2"/>
          <p:cNvGrpSpPr/>
          <p:nvPr/>
        </p:nvGrpSpPr>
        <p:grpSpPr>
          <a:xfrm>
            <a:off x="771120" y="2103120"/>
            <a:ext cx="8190000" cy="2928240"/>
            <a:chOff x="771120" y="2103120"/>
            <a:chExt cx="8190000" cy="2928240"/>
          </a:xfrm>
        </p:grpSpPr>
        <p:sp>
          <p:nvSpPr>
            <p:cNvPr id="222" name="CustomShape 3"/>
            <p:cNvSpPr/>
            <p:nvPr/>
          </p:nvSpPr>
          <p:spPr>
            <a:xfrm>
              <a:off x="771120" y="2103120"/>
              <a:ext cx="6552000" cy="64404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</a:rPr>
                <a:t>Strip HTML</a:t>
              </a:r>
              <a:endParaRPr b="0" lang="en-US" sz="1700" spc="-1" strike="noStrike">
                <a:latin typeface="Arial"/>
              </a:endParaRPr>
            </a:p>
            <a:p>
              <a:pPr lvl="1" marL="114480" indent="-11412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 charset="2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</a:rPr>
                <a:t>THIS IS A TEST MESSAGE \n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3" name="CustomShape 4"/>
            <p:cNvSpPr/>
            <p:nvPr/>
          </p:nvSpPr>
          <p:spPr>
            <a:xfrm>
              <a:off x="1319760" y="2864520"/>
              <a:ext cx="6552000" cy="64404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</a:rPr>
                <a:t>Remove Encoding Parts</a:t>
              </a:r>
              <a:endParaRPr b="0" lang="en-US" sz="1700" spc="-1" strike="noStrike">
                <a:latin typeface="Arial"/>
              </a:endParaRPr>
            </a:p>
            <a:p>
              <a:pPr lvl="1" marL="114480" indent="-11412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 charset="2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</a:rPr>
                <a:t>THIS IS A TEST MESSAGE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4" name="CustomShape 5"/>
            <p:cNvSpPr/>
            <p:nvPr/>
          </p:nvSpPr>
          <p:spPr>
            <a:xfrm>
              <a:off x="1860120" y="3625920"/>
              <a:ext cx="6552000" cy="64404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</a:rPr>
                <a:t>Lower Text</a:t>
              </a:r>
              <a:endParaRPr b="0" lang="en-US" sz="1700" spc="-1" strike="noStrike">
                <a:latin typeface="Arial"/>
              </a:endParaRPr>
            </a:p>
            <a:p>
              <a:pPr lvl="1" marL="114480" indent="-11412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 charset="2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</a:rPr>
                <a:t>this is a test message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5" name="CustomShape 6"/>
            <p:cNvSpPr/>
            <p:nvPr/>
          </p:nvSpPr>
          <p:spPr>
            <a:xfrm>
              <a:off x="2409120" y="4387320"/>
              <a:ext cx="6552000" cy="64404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</a:rPr>
                <a:t>Tokenize Text</a:t>
              </a:r>
              <a:endParaRPr b="0" lang="en-US" sz="1700" spc="-1" strike="noStrike">
                <a:latin typeface="Arial"/>
              </a:endParaRPr>
            </a:p>
            <a:p>
              <a:pPr lvl="1" marL="114480" indent="-11412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 charset="2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</a:rPr>
                <a:t>[this , is , a , test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6" name="CustomShape 7"/>
            <p:cNvSpPr/>
            <p:nvPr/>
          </p:nvSpPr>
          <p:spPr>
            <a:xfrm>
              <a:off x="6904440" y="2596320"/>
              <a:ext cx="418320" cy="41832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7" name="CustomShape 8"/>
            <p:cNvSpPr/>
            <p:nvPr/>
          </p:nvSpPr>
          <p:spPr>
            <a:xfrm>
              <a:off x="7453440" y="3357720"/>
              <a:ext cx="418320" cy="41832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8" name="CustomShape 9"/>
            <p:cNvSpPr/>
            <p:nvPr/>
          </p:nvSpPr>
          <p:spPr>
            <a:xfrm>
              <a:off x="7993800" y="4119120"/>
              <a:ext cx="418320" cy="41832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</p:grpSp>
      <p:grpSp>
        <p:nvGrpSpPr>
          <p:cNvPr id="229" name="Group 10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30" name="CustomShape 11"/>
          <p:cNvSpPr/>
          <p:nvPr/>
        </p:nvSpPr>
        <p:spPr>
          <a:xfrm>
            <a:off x="1611000" y="1371600"/>
            <a:ext cx="524700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990" spc="-1" strike="noStrike">
                <a:solidFill>
                  <a:srgbClr val="000000"/>
                </a:solidFill>
                <a:latin typeface="Tw Cen MT"/>
              </a:rPr>
              <a:t>&lt;h1&gt;THIS IS A TEST MESSAGE \N&lt;/h1&gt;</a:t>
            </a:r>
            <a:endParaRPr b="0" lang="en-US" sz="1990" spc="-1" strike="noStrike">
              <a:latin typeface="Arial"/>
            </a:endParaRPr>
          </a:p>
        </p:txBody>
      </p:sp>
      <p:pic>
        <p:nvPicPr>
          <p:cNvPr id="231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91440" y="91440"/>
            <a:ext cx="9042480" cy="1222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</a:rPr>
              <a:t>Pre-processing cont. (normalization)</a:t>
            </a:r>
            <a:endParaRPr b="0" lang="en-US" sz="2980" spc="-1" strike="noStrike">
              <a:solidFill>
                <a:srgbClr val="ffffff"/>
              </a:solidFill>
              <a:latin typeface="Tw Cen MT"/>
            </a:endParaRPr>
          </a:p>
        </p:txBody>
      </p:sp>
      <p:grpSp>
        <p:nvGrpSpPr>
          <p:cNvPr id="233" name="Group 2"/>
          <p:cNvGrpSpPr/>
          <p:nvPr/>
        </p:nvGrpSpPr>
        <p:grpSpPr>
          <a:xfrm>
            <a:off x="61200" y="2082240"/>
            <a:ext cx="9814320" cy="3271680"/>
            <a:chOff x="61200" y="2082240"/>
            <a:chExt cx="9814320" cy="3271680"/>
          </a:xfrm>
        </p:grpSpPr>
        <p:sp>
          <p:nvSpPr>
            <p:cNvPr id="234" name="CustomShape 3"/>
            <p:cNvSpPr/>
            <p:nvPr/>
          </p:nvSpPr>
          <p:spPr>
            <a:xfrm rot="5400000">
              <a:off x="1088640" y="2787840"/>
              <a:ext cx="568080" cy="64728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gradFill rotWithShape="0">
              <a:gsLst>
                <a:gs pos="0">
                  <a:schemeClr val="dk2">
                    <a:tint val="50000"/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tint val="50000"/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88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</p:sp>
        <p:sp>
          <p:nvSpPr>
            <p:cNvPr id="235" name="CustomShape 4"/>
            <p:cNvSpPr/>
            <p:nvPr/>
          </p:nvSpPr>
          <p:spPr>
            <a:xfrm>
              <a:off x="61200" y="2082240"/>
              <a:ext cx="1588320" cy="753840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106200" rIns="76320" tIns="106200" bIns="106200" anchor="ctr"/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US" sz="2000" spc="-1" strike="noStrike">
                  <a:solidFill>
                    <a:srgbClr val="ffffff"/>
                  </a:solidFill>
                  <a:latin typeface="Tw Cen MT"/>
                </a:rPr>
                <a:t>Replace Numbers</a:t>
              </a:r>
              <a:endParaRPr b="0" lang="en-US" sz="2000" spc="-1" strike="noStrike">
                <a:latin typeface="Arial"/>
              </a:endParaRPr>
            </a:p>
          </p:txBody>
        </p:sp>
        <p:sp>
          <p:nvSpPr>
            <p:cNvPr id="236" name="CustomShape 5"/>
            <p:cNvSpPr/>
            <p:nvPr/>
          </p:nvSpPr>
          <p:spPr>
            <a:xfrm>
              <a:off x="1630080" y="2196360"/>
              <a:ext cx="5337360" cy="5418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/>
            <a:p>
              <a:pPr lvl="1" marL="228600" indent="-228240">
                <a:lnSpc>
                  <a:spcPct val="90000"/>
                </a:lnSpc>
                <a:spcAft>
                  <a:spcPts val="360"/>
                </a:spcAft>
                <a:buClr>
                  <a:srgbClr val="000000"/>
                </a:buClr>
                <a:buFont typeface="Symbol" charset="2"/>
                <a:buChar char=""/>
              </a:pPr>
              <a:r>
                <a:rPr b="0" lang="en-US" sz="2400" spc="-1" strike="noStrike">
                  <a:solidFill>
                    <a:srgbClr val="000000"/>
                  </a:solidFill>
                  <a:latin typeface="Tw Cen MT"/>
                </a:rPr>
                <a:t>These are two test messages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37" name="CustomShape 6"/>
            <p:cNvSpPr/>
            <p:nvPr/>
          </p:nvSpPr>
          <p:spPr>
            <a:xfrm rot="5400000">
              <a:off x="2723400" y="3533760"/>
              <a:ext cx="567720" cy="90864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gradFill rotWithShape="0">
              <a:gsLst>
                <a:gs pos="0">
                  <a:schemeClr val="dk2">
                    <a:tint val="50000"/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tint val="50000"/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88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</p:sp>
        <p:sp>
          <p:nvSpPr>
            <p:cNvPr id="238" name="CustomShape 7"/>
            <p:cNvSpPr/>
            <p:nvPr/>
          </p:nvSpPr>
          <p:spPr>
            <a:xfrm>
              <a:off x="1736280" y="2828520"/>
              <a:ext cx="1319760" cy="880920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111240" rIns="76320" tIns="111240" bIns="111240" anchor="ctr"/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US" sz="2000" spc="-1" strike="noStrike">
                  <a:solidFill>
                    <a:srgbClr val="ffffff"/>
                  </a:solidFill>
                  <a:latin typeface="Tw Cen MT"/>
                </a:rPr>
                <a:t>Remove Stop Words</a:t>
              </a:r>
              <a:endParaRPr b="0" lang="en-US" sz="2000" spc="-1" strike="noStrike">
                <a:latin typeface="Arial"/>
              </a:endParaRPr>
            </a:p>
          </p:txBody>
        </p:sp>
        <p:sp>
          <p:nvSpPr>
            <p:cNvPr id="239" name="CustomShape 8"/>
            <p:cNvSpPr/>
            <p:nvPr/>
          </p:nvSpPr>
          <p:spPr>
            <a:xfrm>
              <a:off x="3104640" y="2999160"/>
              <a:ext cx="4419360" cy="5410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/>
            <a:p>
              <a:pPr lvl="1" marL="228600" indent="-228240">
                <a:lnSpc>
                  <a:spcPct val="90000"/>
                </a:lnSpc>
                <a:spcAft>
                  <a:spcPts val="360"/>
                </a:spcAft>
                <a:buClr>
                  <a:srgbClr val="000000"/>
                </a:buClr>
                <a:buFont typeface="Symbol" charset="2"/>
                <a:buChar char=""/>
              </a:pPr>
              <a:r>
                <a:rPr b="0" lang="en-US" sz="2400" spc="-1" strike="noStrike">
                  <a:solidFill>
                    <a:srgbClr val="000000"/>
                  </a:solidFill>
                  <a:latin typeface="Tw Cen MT"/>
                </a:rPr>
                <a:t>[two , test , messages]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40" name="CustomShape 9"/>
            <p:cNvSpPr/>
            <p:nvPr/>
          </p:nvSpPr>
          <p:spPr>
            <a:xfrm rot="5400000">
              <a:off x="4511160" y="4515120"/>
              <a:ext cx="567720" cy="64692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gradFill rotWithShape="0">
              <a:gsLst>
                <a:gs pos="0">
                  <a:schemeClr val="dk2">
                    <a:tint val="50000"/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tint val="50000"/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88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</p:sp>
        <p:sp>
          <p:nvSpPr>
            <p:cNvPr id="241" name="CustomShape 10"/>
            <p:cNvSpPr/>
            <p:nvPr/>
          </p:nvSpPr>
          <p:spPr>
            <a:xfrm>
              <a:off x="3545280" y="3713040"/>
              <a:ext cx="1602360" cy="865080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110520" rIns="76320" tIns="110520" bIns="110880" anchor="ctr"/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US" sz="2000" spc="-1" strike="noStrike">
                  <a:solidFill>
                    <a:srgbClr val="ffffff"/>
                  </a:solidFill>
                  <a:latin typeface="Tw Cen MT"/>
                </a:rPr>
                <a:t>Stemming</a:t>
              </a:r>
              <a:endParaRPr b="0" lang="en-US" sz="2000" spc="-1" strike="noStrike">
                <a:latin typeface="Arial"/>
              </a:endParaRPr>
            </a:p>
          </p:txBody>
        </p:sp>
        <p:sp>
          <p:nvSpPr>
            <p:cNvPr id="242" name="CustomShape 11"/>
            <p:cNvSpPr/>
            <p:nvPr/>
          </p:nvSpPr>
          <p:spPr>
            <a:xfrm>
              <a:off x="5656320" y="3807360"/>
              <a:ext cx="4219200" cy="5410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/>
            <a:p>
              <a:pPr lvl="1" marL="228600" indent="-228240">
                <a:lnSpc>
                  <a:spcPct val="90000"/>
                </a:lnSpc>
                <a:spcAft>
                  <a:spcPts val="360"/>
                </a:spcAft>
                <a:buClr>
                  <a:srgbClr val="000000"/>
                </a:buClr>
                <a:buFont typeface="Symbol" charset="2"/>
                <a:buChar char=""/>
              </a:pPr>
              <a:r>
                <a:rPr b="0" lang="en-US" sz="2400" spc="-1" strike="noStrike">
                  <a:solidFill>
                    <a:srgbClr val="000000"/>
                  </a:solidFill>
                  <a:latin typeface="Tw Cen MT"/>
                </a:rPr>
                <a:t>[two , test , messag]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43" name="CustomShape 12"/>
            <p:cNvSpPr/>
            <p:nvPr/>
          </p:nvSpPr>
          <p:spPr>
            <a:xfrm>
              <a:off x="5231160" y="4590000"/>
              <a:ext cx="2388960" cy="763920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106560" rIns="76320" tIns="106560" bIns="106920" anchor="ctr"/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US" sz="2000" spc="-1" strike="noStrike">
                  <a:solidFill>
                    <a:srgbClr val="ffffff"/>
                  </a:solidFill>
                  <a:latin typeface="Tw Cen MT"/>
                </a:rPr>
                <a:t>Lemmatization</a:t>
              </a:r>
              <a:endParaRPr b="0" lang="en-US" sz="2000" spc="-1" strike="noStrike">
                <a:latin typeface="Arial"/>
              </a:endParaRPr>
            </a:p>
          </p:txBody>
        </p:sp>
      </p:grpSp>
      <p:grpSp>
        <p:nvGrpSpPr>
          <p:cNvPr id="244" name="Group 13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45" name="CustomShape 14"/>
          <p:cNvSpPr/>
          <p:nvPr/>
        </p:nvSpPr>
        <p:spPr>
          <a:xfrm>
            <a:off x="2771280" y="1463400"/>
            <a:ext cx="356760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990" spc="-1" strike="noStrike">
                <a:solidFill>
                  <a:srgbClr val="000000"/>
                </a:solidFill>
                <a:latin typeface="Tw Cen MT"/>
              </a:rPr>
              <a:t>These are 2 test messages</a:t>
            </a:r>
            <a:endParaRPr b="0" lang="en-US" sz="1990" spc="-1" strike="noStrike">
              <a:latin typeface="Arial"/>
            </a:endParaRPr>
          </a:p>
        </p:txBody>
      </p:sp>
      <p:pic>
        <p:nvPicPr>
          <p:cNvPr id="246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  <p:pic>
        <p:nvPicPr>
          <p:cNvPr id="247" name="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457200" y="91440"/>
            <a:ext cx="8190000" cy="1222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</a:rPr>
              <a:t>Feature extraction </a:t>
            </a:r>
            <a:endParaRPr b="0" lang="en-US" sz="2980" spc="-1" strike="noStrike">
              <a:solidFill>
                <a:srgbClr val="ffffff"/>
              </a:solidFill>
              <a:latin typeface="Tw Cen MT"/>
            </a:endParaRPr>
          </a:p>
        </p:txBody>
      </p:sp>
      <p:grpSp>
        <p:nvGrpSpPr>
          <p:cNvPr id="249" name="Group 2"/>
          <p:cNvGrpSpPr/>
          <p:nvPr/>
        </p:nvGrpSpPr>
        <p:grpSpPr>
          <a:xfrm>
            <a:off x="674640" y="1734480"/>
            <a:ext cx="2617200" cy="2913120"/>
            <a:chOff x="674640" y="1734480"/>
            <a:chExt cx="2617200" cy="2913120"/>
          </a:xfrm>
        </p:grpSpPr>
        <p:sp>
          <p:nvSpPr>
            <p:cNvPr id="250" name="CustomShape 3"/>
            <p:cNvSpPr/>
            <p:nvPr/>
          </p:nvSpPr>
          <p:spPr>
            <a:xfrm>
              <a:off x="1791000" y="2844720"/>
              <a:ext cx="122760" cy="507960"/>
            </a:xfrm>
            <a:custGeom>
              <a:avLst/>
              <a:gdLst/>
              <a:ahLst/>
              <a:rect l="l" t="t" r="r" b="b"/>
              <a:pathLst>
                <a:path w="0" h="508469">
                  <a:moveTo>
                    <a:pt x="45720" y="0"/>
                  </a:moveTo>
                  <a:lnTo>
                    <a:pt x="45720" y="508469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1" name="CustomShape 4"/>
            <p:cNvSpPr/>
            <p:nvPr/>
          </p:nvSpPr>
          <p:spPr>
            <a:xfrm>
              <a:off x="674640" y="1734480"/>
              <a:ext cx="2355120" cy="110988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2" name="CustomShape 5"/>
            <p:cNvSpPr/>
            <p:nvPr/>
          </p:nvSpPr>
          <p:spPr>
            <a:xfrm>
              <a:off x="936720" y="1919160"/>
              <a:ext cx="2355120" cy="110988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</a:rPr>
                <a:t>Sentiment Features</a:t>
              </a:r>
              <a:endParaRPr b="0" lang="en-US" sz="3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53" name="CustomShape 6"/>
            <p:cNvSpPr/>
            <p:nvPr/>
          </p:nvSpPr>
          <p:spPr>
            <a:xfrm>
              <a:off x="674640" y="3353400"/>
              <a:ext cx="2355120" cy="110988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4" name="CustomShape 7"/>
            <p:cNvSpPr/>
            <p:nvPr/>
          </p:nvSpPr>
          <p:spPr>
            <a:xfrm>
              <a:off x="936720" y="3537720"/>
              <a:ext cx="2355120" cy="110988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</a:rPr>
                <a:t>TF-IDF</a:t>
              </a:r>
              <a:endParaRPr b="0" lang="en-US" sz="30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55" name="Group 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grpSp>
        <p:nvGrpSpPr>
          <p:cNvPr id="256" name="Group 9"/>
          <p:cNvGrpSpPr/>
          <p:nvPr/>
        </p:nvGrpSpPr>
        <p:grpSpPr>
          <a:xfrm>
            <a:off x="4344840" y="1635120"/>
            <a:ext cx="5073480" cy="2986560"/>
            <a:chOff x="4344840" y="1635120"/>
            <a:chExt cx="5073480" cy="2986560"/>
          </a:xfrm>
        </p:grpSpPr>
        <p:sp>
          <p:nvSpPr>
            <p:cNvPr id="257" name="CustomShape 10"/>
            <p:cNvSpPr/>
            <p:nvPr/>
          </p:nvSpPr>
          <p:spPr>
            <a:xfrm>
              <a:off x="6761160" y="2773080"/>
              <a:ext cx="1328400" cy="520920"/>
            </a:xfrm>
            <a:custGeom>
              <a:avLst/>
              <a:gdLst/>
              <a:ahLst/>
              <a:rect l="l" t="t" r="r" b="b"/>
              <a:pathLst>
                <a:path w="1095379" h="521301">
                  <a:moveTo>
                    <a:pt x="0" y="0"/>
                  </a:moveTo>
                  <a:lnTo>
                    <a:pt x="0" y="355251"/>
                  </a:lnTo>
                  <a:lnTo>
                    <a:pt x="1095379" y="355251"/>
                  </a:lnTo>
                  <a:lnTo>
                    <a:pt x="1095379" y="521301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8" name="CustomShape 11"/>
            <p:cNvSpPr/>
            <p:nvPr/>
          </p:nvSpPr>
          <p:spPr>
            <a:xfrm>
              <a:off x="5432040" y="2773080"/>
              <a:ext cx="1328400" cy="520920"/>
            </a:xfrm>
            <a:custGeom>
              <a:avLst/>
              <a:gdLst/>
              <a:ahLst/>
              <a:rect l="l" t="t" r="r" b="b"/>
              <a:pathLst>
                <a:path w="1095379" h="521301">
                  <a:moveTo>
                    <a:pt x="1095379" y="0"/>
                  </a:moveTo>
                  <a:lnTo>
                    <a:pt x="1095379" y="355251"/>
                  </a:lnTo>
                  <a:lnTo>
                    <a:pt x="0" y="355251"/>
                  </a:lnTo>
                  <a:lnTo>
                    <a:pt x="0" y="521301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9" name="CustomShape 12"/>
            <p:cNvSpPr/>
            <p:nvPr/>
          </p:nvSpPr>
          <p:spPr>
            <a:xfrm>
              <a:off x="5673600" y="1635120"/>
              <a:ext cx="2174040" cy="113796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60" name="CustomShape 13"/>
            <p:cNvSpPr/>
            <p:nvPr/>
          </p:nvSpPr>
          <p:spPr>
            <a:xfrm>
              <a:off x="5915520" y="1824120"/>
              <a:ext cx="2174040" cy="113796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</a:rPr>
                <a:t>Semantic Features</a:t>
              </a:r>
              <a:endParaRPr b="0" lang="en-US" sz="27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61" name="CustomShape 14"/>
            <p:cNvSpPr/>
            <p:nvPr/>
          </p:nvSpPr>
          <p:spPr>
            <a:xfrm>
              <a:off x="4344840" y="3294360"/>
              <a:ext cx="2174400" cy="113796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62" name="CustomShape 15"/>
            <p:cNvSpPr/>
            <p:nvPr/>
          </p:nvSpPr>
          <p:spPr>
            <a:xfrm>
              <a:off x="4586400" y="3483720"/>
              <a:ext cx="2174040" cy="113796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</a:rPr>
                <a:t>N-Grams</a:t>
              </a:r>
              <a:endParaRPr b="0" lang="en-US" sz="27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63" name="CustomShape 16"/>
            <p:cNvSpPr/>
            <p:nvPr/>
          </p:nvSpPr>
          <p:spPr>
            <a:xfrm>
              <a:off x="7002720" y="3294360"/>
              <a:ext cx="2174040" cy="113796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64" name="CustomShape 17"/>
            <p:cNvSpPr/>
            <p:nvPr/>
          </p:nvSpPr>
          <p:spPr>
            <a:xfrm>
              <a:off x="7243920" y="3483720"/>
              <a:ext cx="2174400" cy="113796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</a:rPr>
                <a:t>Contextual Analysis</a:t>
              </a:r>
              <a:endParaRPr b="0" lang="en-US" sz="27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65" name="Group 1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pic>
        <p:nvPicPr>
          <p:cNvPr id="266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extShape 1"/>
          <p:cNvSpPr txBox="1"/>
          <p:nvPr/>
        </p:nvSpPr>
        <p:spPr>
          <a:xfrm>
            <a:off x="496800" y="240840"/>
            <a:ext cx="5629680" cy="1222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</a:rPr>
              <a:t>Processing</a:t>
            </a:r>
            <a:endParaRPr b="0" lang="en-US" sz="2980" spc="-1" strike="noStrike">
              <a:solidFill>
                <a:srgbClr val="ffffff"/>
              </a:solidFill>
              <a:latin typeface="Tw Cen MT"/>
            </a:endParaRPr>
          </a:p>
        </p:txBody>
      </p:sp>
      <p:grpSp>
        <p:nvGrpSpPr>
          <p:cNvPr id="268" name="Group 2"/>
          <p:cNvGrpSpPr/>
          <p:nvPr/>
        </p:nvGrpSpPr>
        <p:grpSpPr>
          <a:xfrm>
            <a:off x="1463040" y="1463040"/>
            <a:ext cx="7132320" cy="2927160"/>
            <a:chOff x="1463040" y="1463040"/>
            <a:chExt cx="7132320" cy="2927160"/>
          </a:xfrm>
        </p:grpSpPr>
        <p:sp>
          <p:nvSpPr>
            <p:cNvPr id="269" name="CustomShape 3"/>
            <p:cNvSpPr/>
            <p:nvPr/>
          </p:nvSpPr>
          <p:spPr>
            <a:xfrm>
              <a:off x="5029560" y="2673000"/>
              <a:ext cx="1951920" cy="50760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0" y="0"/>
                  </a:moveTo>
                  <a:lnTo>
                    <a:pt x="0" y="254053"/>
                  </a:lnTo>
                  <a:lnTo>
                    <a:pt x="1463833" y="254053"/>
                  </a:lnTo>
                  <a:lnTo>
                    <a:pt x="1463833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70" name="CustomShape 4"/>
            <p:cNvSpPr/>
            <p:nvPr/>
          </p:nvSpPr>
          <p:spPr>
            <a:xfrm>
              <a:off x="3076920" y="2673000"/>
              <a:ext cx="1951920" cy="50760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1463833" y="0"/>
                  </a:moveTo>
                  <a:lnTo>
                    <a:pt x="1463833" y="254053"/>
                  </a:lnTo>
                  <a:lnTo>
                    <a:pt x="0" y="254053"/>
                  </a:lnTo>
                  <a:lnTo>
                    <a:pt x="0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71" name="CustomShape 5"/>
            <p:cNvSpPr/>
            <p:nvPr/>
          </p:nvSpPr>
          <p:spPr>
            <a:xfrm>
              <a:off x="3415320" y="1463040"/>
              <a:ext cx="3227400" cy="120924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</a:rPr>
                <a:t>Classifiers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72" name="CustomShape 6"/>
            <p:cNvSpPr/>
            <p:nvPr/>
          </p:nvSpPr>
          <p:spPr>
            <a:xfrm>
              <a:off x="1463040" y="3180960"/>
              <a:ext cx="3227040" cy="120924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</a:rPr>
                <a:t>SVM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73" name="CustomShape 7"/>
            <p:cNvSpPr/>
            <p:nvPr/>
          </p:nvSpPr>
          <p:spPr>
            <a:xfrm>
              <a:off x="5368320" y="3180960"/>
              <a:ext cx="3227040" cy="120924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</a:rPr>
                <a:t>Random Forest</a:t>
              </a:r>
              <a:endParaRPr b="0" lang="en-US" sz="4600" spc="-1" strike="noStrike">
                <a:latin typeface="Arial"/>
              </a:endParaRPr>
            </a:p>
          </p:txBody>
        </p:sp>
      </p:grpSp>
      <p:grpSp>
        <p:nvGrpSpPr>
          <p:cNvPr id="274" name="Group 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75" name="CustomShape 9"/>
          <p:cNvSpPr/>
          <p:nvPr/>
        </p:nvSpPr>
        <p:spPr>
          <a:xfrm>
            <a:off x="365760" y="4847400"/>
            <a:ext cx="6978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Tw Cen MT"/>
              </a:rPr>
              <a:t>According to the Accuracy , embed Deep Learning Methods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76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  <p:pic>
        <p:nvPicPr>
          <p:cNvPr id="277" name="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Shape 1"/>
          <p:cNvSpPr txBox="1"/>
          <p:nvPr/>
        </p:nvSpPr>
        <p:spPr>
          <a:xfrm>
            <a:off x="4327200" y="182880"/>
            <a:ext cx="1342080" cy="1188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</a:rPr>
              <a:t>Demo</a:t>
            </a:r>
            <a:endParaRPr b="0" lang="en-US" sz="298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79" name="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503640" y="225720"/>
            <a:ext cx="907020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81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3640" y="225720"/>
            <a:ext cx="907020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6d6f"/>
                </a:solidFill>
                <a:latin typeface="Arial"/>
                <a:ea typeface="DejaVu Sans"/>
              </a:rPr>
              <a:t>Agenda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439200" y="1376280"/>
            <a:ext cx="9070200" cy="328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32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Related work</a:t>
            </a:r>
            <a:endParaRPr b="0" lang="en-US" sz="32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Problem Statement</a:t>
            </a:r>
            <a:endParaRPr b="0" lang="en-US" sz="32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System overview</a:t>
            </a:r>
            <a:endParaRPr b="0" lang="en-US" sz="32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Project Deliverables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71" name="" descr=""/>
          <p:cNvPicPr/>
          <p:nvPr/>
        </p:nvPicPr>
        <p:blipFill>
          <a:blip r:embed="rId1"/>
          <a:stretch/>
        </p:blipFill>
        <p:spPr>
          <a:xfrm>
            <a:off x="813816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503640" y="225720"/>
            <a:ext cx="907020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10440" y="1166760"/>
            <a:ext cx="7853400" cy="66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Use superior strength or influence to intimidate someone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74" name="Picture 1" descr=""/>
          <p:cNvPicPr/>
          <p:nvPr/>
        </p:nvPicPr>
        <p:blipFill>
          <a:blip r:embed="rId1"/>
          <a:stretch/>
        </p:blipFill>
        <p:spPr>
          <a:xfrm>
            <a:off x="4958280" y="2103120"/>
            <a:ext cx="2554920" cy="1459440"/>
          </a:xfrm>
          <a:prstGeom prst="rect">
            <a:avLst/>
          </a:prstGeom>
          <a:ln>
            <a:noFill/>
          </a:ln>
        </p:spPr>
      </p:pic>
      <p:pic>
        <p:nvPicPr>
          <p:cNvPr id="175" name="Picture 3" descr=""/>
          <p:cNvPicPr/>
          <p:nvPr/>
        </p:nvPicPr>
        <p:blipFill>
          <a:blip r:embed="rId2"/>
          <a:stretch/>
        </p:blipFill>
        <p:spPr>
          <a:xfrm>
            <a:off x="2657160" y="3786480"/>
            <a:ext cx="2554920" cy="1699920"/>
          </a:xfrm>
          <a:prstGeom prst="rect">
            <a:avLst/>
          </a:prstGeom>
          <a:ln>
            <a:noFill/>
          </a:ln>
        </p:spPr>
      </p:pic>
      <p:pic>
        <p:nvPicPr>
          <p:cNvPr id="176" name="Picture 4" descr=""/>
          <p:cNvPicPr/>
          <p:nvPr/>
        </p:nvPicPr>
        <p:blipFill>
          <a:blip r:embed="rId3"/>
          <a:stretch/>
        </p:blipFill>
        <p:spPr>
          <a:xfrm>
            <a:off x="809280" y="2130480"/>
            <a:ext cx="2316960" cy="1654560"/>
          </a:xfrm>
          <a:prstGeom prst="rect">
            <a:avLst/>
          </a:prstGeom>
          <a:ln>
            <a:noFill/>
          </a:ln>
        </p:spPr>
      </p:pic>
      <p:pic>
        <p:nvPicPr>
          <p:cNvPr id="177" name="" descr=""/>
          <p:cNvPicPr/>
          <p:nvPr/>
        </p:nvPicPr>
        <p:blipFill>
          <a:blip r:embed="rId4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75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75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75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75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274320" y="1113120"/>
            <a:ext cx="9070200" cy="336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57200" indent="-455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Cyberbullying has been manifesting our youth for quite sometime, due to them being involved in one form of social media communication or another.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5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Sarcasm which the use of irony to mock or </a:t>
            </a:r>
            <a:endParaRPr b="0" lang="en-US" sz="2800" spc="-1" strike="noStrike">
              <a:latin typeface="Arial"/>
            </a:endParaRPr>
          </a:p>
          <a:p>
            <a:pPr marL="457200" indent="-455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convey contempt.</a:t>
            </a:r>
            <a:endParaRPr b="0" lang="en-US" sz="2800" spc="-1" strike="noStrike">
              <a:latin typeface="Arial"/>
            </a:endParaRPr>
          </a:p>
          <a:p>
            <a:pPr marL="457200" indent="-455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b="0" lang="en-US" sz="2800" spc="-1" strike="noStrike">
              <a:latin typeface="Arial"/>
            </a:endParaRPr>
          </a:p>
          <a:p>
            <a:pPr marL="457200" indent="-455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More than 1 in 3 young people have experienced</a:t>
            </a:r>
            <a:endParaRPr b="0" lang="en-US" sz="2800" spc="-1" strike="noStrike">
              <a:latin typeface="Arial"/>
            </a:endParaRPr>
          </a:p>
          <a:p>
            <a:pPr marL="457200" indent="-455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cyber threats online.</a:t>
            </a:r>
            <a:endParaRPr b="0" lang="en-US" sz="2800" spc="-1" strike="noStrike">
              <a:latin typeface="Arial"/>
            </a:endParaRPr>
          </a:p>
          <a:p>
            <a:pPr marL="457200" indent="-455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b="0" lang="en-US" sz="2800" spc="-1" strike="noStrike">
              <a:latin typeface="Arial"/>
            </a:endParaRPr>
          </a:p>
          <a:p>
            <a:pPr marL="457200" indent="-455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Over 25 percent of adolescents and teens have been </a:t>
            </a:r>
            <a:endParaRPr b="0" lang="en-US" sz="2800" spc="-1" strike="noStrike">
              <a:latin typeface="Arial"/>
            </a:endParaRPr>
          </a:p>
          <a:p>
            <a:pPr marL="457200" indent="-455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bullied repeatedly through their cell phones or the Internet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pic>
        <p:nvPicPr>
          <p:cNvPr id="179" name="Picture 3" descr=""/>
          <p:cNvPicPr/>
          <p:nvPr/>
        </p:nvPicPr>
        <p:blipFill>
          <a:blip r:embed="rId1"/>
          <a:stretch/>
        </p:blipFill>
        <p:spPr>
          <a:xfrm>
            <a:off x="7156080" y="1792080"/>
            <a:ext cx="2924640" cy="1644480"/>
          </a:xfrm>
          <a:prstGeom prst="rect">
            <a:avLst/>
          </a:prstGeom>
          <a:ln>
            <a:noFill/>
          </a:ln>
        </p:spPr>
      </p:pic>
      <p:pic>
        <p:nvPicPr>
          <p:cNvPr id="180" name="Picture 2" descr=""/>
          <p:cNvPicPr/>
          <p:nvPr/>
        </p:nvPicPr>
        <p:blipFill>
          <a:blip r:embed="rId2"/>
          <a:stretch/>
        </p:blipFill>
        <p:spPr>
          <a:xfrm>
            <a:off x="7372440" y="3436560"/>
            <a:ext cx="2708280" cy="2234160"/>
          </a:xfrm>
          <a:prstGeom prst="rect">
            <a:avLst/>
          </a:prstGeom>
          <a:ln>
            <a:noFill/>
          </a:ln>
        </p:spPr>
      </p:pic>
      <p:sp>
        <p:nvSpPr>
          <p:cNvPr id="181" name="CustomShape 2"/>
          <p:cNvSpPr/>
          <p:nvPr/>
        </p:nvSpPr>
        <p:spPr>
          <a:xfrm>
            <a:off x="439560" y="0"/>
            <a:ext cx="907020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 Cont.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731520" y="5154840"/>
            <a:ext cx="5836320" cy="515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National Crime Prevention Council, “Cyberbullying”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i-SAFE Inc., “Cyber Bullying: Statistics and Tips”</a:t>
            </a:r>
            <a:endParaRPr b="0" lang="en-US" sz="1000" spc="-1" strike="noStrike"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Richard Webster, Harford County Examiner, “From cyber bullying to sexting: What on your kids’ cell?”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-274320" y="274320"/>
            <a:ext cx="9878040" cy="456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CustomShape 2"/>
          <p:cNvSpPr/>
          <p:nvPr/>
        </p:nvSpPr>
        <p:spPr>
          <a:xfrm>
            <a:off x="457200" y="816120"/>
            <a:ext cx="95097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Experts and Machines Against Bullies:  A Hybrid Approach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to Detect Cyberbullies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458280" y="1737360"/>
            <a:ext cx="23763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solidFill>
                <a:srgbClr val="808080"/>
              </a:solidFill>
              <a:latin typeface="Arial"/>
            </a:endParaRPr>
          </a:p>
        </p:txBody>
      </p:sp>
      <p:sp>
        <p:nvSpPr>
          <p:cNvPr id="186" name="CustomShape 4"/>
          <p:cNvSpPr/>
          <p:nvPr/>
        </p:nvSpPr>
        <p:spPr>
          <a:xfrm>
            <a:off x="458280" y="3017520"/>
            <a:ext cx="23763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solidFill>
                <a:srgbClr val="666666"/>
              </a:solidFill>
              <a:latin typeface="Arial"/>
            </a:endParaRPr>
          </a:p>
        </p:txBody>
      </p:sp>
      <p:sp>
        <p:nvSpPr>
          <p:cNvPr id="187" name="CustomShape 5"/>
          <p:cNvSpPr/>
          <p:nvPr/>
        </p:nvSpPr>
        <p:spPr>
          <a:xfrm>
            <a:off x="548640" y="4389120"/>
            <a:ext cx="23763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188" name="CustomShape 6"/>
          <p:cNvSpPr/>
          <p:nvPr/>
        </p:nvSpPr>
        <p:spPr>
          <a:xfrm>
            <a:off x="640800" y="3531960"/>
            <a:ext cx="923472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used three machine learning methods: a Naive Bayes classiﬁer, a classiﬁer based on decision trees and Support Vector Machines (SVM) with a linear kernel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9" name="CustomShape 7"/>
          <p:cNvSpPr/>
          <p:nvPr/>
        </p:nvSpPr>
        <p:spPr>
          <a:xfrm>
            <a:off x="641160" y="4836240"/>
            <a:ext cx="822852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 discrimination capacity of the MCES was 0.72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0" name="CustomShape 8"/>
          <p:cNvSpPr/>
          <p:nvPr/>
        </p:nvSpPr>
        <p:spPr>
          <a:xfrm>
            <a:off x="548640" y="2251080"/>
            <a:ext cx="950652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focused on the detection of bully users in online social networks and the efficiency of both expert systems and machine learning models for identifying the potential bully users.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1" name="CustomShape 9"/>
          <p:cNvSpPr/>
          <p:nvPr/>
        </p:nvSpPr>
        <p:spPr>
          <a:xfrm>
            <a:off x="640080" y="-122040"/>
            <a:ext cx="907020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529560" y="0"/>
            <a:ext cx="907020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</a:t>
            </a: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113760" y="1021680"/>
            <a:ext cx="9878040" cy="456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3"/>
          <p:cNvSpPr/>
          <p:nvPr/>
        </p:nvSpPr>
        <p:spPr>
          <a:xfrm>
            <a:off x="457200" y="731520"/>
            <a:ext cx="95097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Machine Learning Approach for Detection of Cyber-Aggressive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Comments by Peers on Social Media Network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6" name="CustomShape 4"/>
          <p:cNvSpPr/>
          <p:nvPr/>
        </p:nvSpPr>
        <p:spPr>
          <a:xfrm>
            <a:off x="366840" y="1554480"/>
            <a:ext cx="23763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solidFill>
                <a:srgbClr val="808080"/>
              </a:solidFill>
              <a:latin typeface="Arial"/>
            </a:endParaRPr>
          </a:p>
        </p:txBody>
      </p:sp>
      <p:sp>
        <p:nvSpPr>
          <p:cNvPr id="197" name="CustomShape 5"/>
          <p:cNvSpPr/>
          <p:nvPr/>
        </p:nvSpPr>
        <p:spPr>
          <a:xfrm>
            <a:off x="366840" y="2743200"/>
            <a:ext cx="23763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solidFill>
                <a:srgbClr val="666666"/>
              </a:solidFill>
              <a:latin typeface="Arial"/>
            </a:endParaRPr>
          </a:p>
        </p:txBody>
      </p:sp>
      <p:sp>
        <p:nvSpPr>
          <p:cNvPr id="198" name="CustomShape 6"/>
          <p:cNvSpPr/>
          <p:nvPr/>
        </p:nvSpPr>
        <p:spPr>
          <a:xfrm>
            <a:off x="458280" y="4206240"/>
            <a:ext cx="246780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199" name="CustomShape 7"/>
          <p:cNvSpPr/>
          <p:nvPr/>
        </p:nvSpPr>
        <p:spPr>
          <a:xfrm>
            <a:off x="731520" y="1977480"/>
            <a:ext cx="822852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There are challenges like: special characters in comments and the detection of insults and offensive comments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CustomShape 8"/>
          <p:cNvSpPr/>
          <p:nvPr/>
        </p:nvSpPr>
        <p:spPr>
          <a:xfrm>
            <a:off x="824040" y="3257640"/>
            <a:ext cx="822852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proposed 2 new hypotheses for detecting cyberbullying and it has increased the precision by 4 percent.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1" name="CustomShape 9"/>
          <p:cNvSpPr/>
          <p:nvPr/>
        </p:nvSpPr>
        <p:spPr>
          <a:xfrm>
            <a:off x="1005840" y="4726440"/>
            <a:ext cx="822852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70.0% precision using SVM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64.0% precision using logistic regression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02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529560" y="0"/>
            <a:ext cx="907020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113760" y="1021680"/>
            <a:ext cx="9878040" cy="456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CustomShape 3"/>
          <p:cNvSpPr/>
          <p:nvPr/>
        </p:nvSpPr>
        <p:spPr>
          <a:xfrm>
            <a:off x="457200" y="907560"/>
            <a:ext cx="95097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 Pattern-Based Approach for Sarcasm Detection on Twitter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6" name="CustomShape 4"/>
          <p:cNvSpPr/>
          <p:nvPr/>
        </p:nvSpPr>
        <p:spPr>
          <a:xfrm>
            <a:off x="366840" y="1554480"/>
            <a:ext cx="23763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solidFill>
                <a:srgbClr val="808080"/>
              </a:solidFill>
              <a:latin typeface="Arial"/>
            </a:endParaRPr>
          </a:p>
        </p:txBody>
      </p:sp>
      <p:sp>
        <p:nvSpPr>
          <p:cNvPr id="207" name="CustomShape 5"/>
          <p:cNvSpPr/>
          <p:nvPr/>
        </p:nvSpPr>
        <p:spPr>
          <a:xfrm>
            <a:off x="366840" y="2743200"/>
            <a:ext cx="237636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solidFill>
                <a:srgbClr val="666666"/>
              </a:solidFill>
              <a:latin typeface="Arial"/>
            </a:endParaRPr>
          </a:p>
        </p:txBody>
      </p:sp>
      <p:sp>
        <p:nvSpPr>
          <p:cNvPr id="208" name="CustomShape 6"/>
          <p:cNvSpPr/>
          <p:nvPr/>
        </p:nvSpPr>
        <p:spPr>
          <a:xfrm>
            <a:off x="458280" y="4199400"/>
            <a:ext cx="2467800" cy="37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209" name="CustomShape 7"/>
          <p:cNvSpPr/>
          <p:nvPr/>
        </p:nvSpPr>
        <p:spPr>
          <a:xfrm>
            <a:off x="731520" y="1977480"/>
            <a:ext cx="822852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It’s hard even for humans to detect sarcasm. Therefore, recognizing sarcastic statements can be very useful to improve automatic sentiment analysis of data.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CustomShape 8"/>
          <p:cNvSpPr/>
          <p:nvPr/>
        </p:nvSpPr>
        <p:spPr>
          <a:xfrm>
            <a:off x="824040" y="3200400"/>
            <a:ext cx="896004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proposed efficient way to detect  sarcastic tweets to improve sentiment analysis.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NPL and SVM for classification.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1" name="CustomShape 9"/>
          <p:cNvSpPr/>
          <p:nvPr/>
        </p:nvSpPr>
        <p:spPr>
          <a:xfrm>
            <a:off x="1005840" y="4726440"/>
            <a:ext cx="822852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Accuracy 83.1%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Precision 91.1%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503640" y="225720"/>
            <a:ext cx="907020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Problem Statement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91080" y="1828440"/>
            <a:ext cx="9965520" cy="338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3"/>
          <p:cNvSpPr/>
          <p:nvPr/>
        </p:nvSpPr>
        <p:spPr>
          <a:xfrm>
            <a:off x="822960" y="1630080"/>
            <a:ext cx="8595000" cy="367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Data in the internet nowadays are too huge to be monitored manually by humans to detect cyberbullying.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previous cyberbullying detection frameworks there has been a problem in detecting false positive cyberbullyings cases.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So we aim to Enhance the accuracy of cyberbullying detection using natural language processing and contextual analysis.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cyberbullying detection frameworks they cant detect sarcasm so we aim to detect sarcasm along with cyberbullying.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182880" y="182880"/>
            <a:ext cx="7315200" cy="1222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</a:rPr>
              <a:t>Overview diagram</a:t>
            </a:r>
            <a:endParaRPr b="0" lang="en-US" sz="298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218" name="Picture 109" descr=""/>
          <p:cNvPicPr/>
          <p:nvPr/>
        </p:nvPicPr>
        <p:blipFill>
          <a:blip r:embed="rId1"/>
          <a:stretch/>
        </p:blipFill>
        <p:spPr>
          <a:xfrm>
            <a:off x="514440" y="1554480"/>
            <a:ext cx="8995320" cy="4069080"/>
          </a:xfrm>
          <a:prstGeom prst="rect">
            <a:avLst/>
          </a:prstGeom>
          <a:ln>
            <a:noFill/>
          </a:ln>
        </p:spPr>
      </p:pic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2840" cy="146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1085</TotalTime>
  <Application>LibreOffice/6.0.4.2$Windows_X86_64 LibreOffice_project/9b0d9b32d5dcda91d2f1a96dc04c645c450872bf</Application>
  <Words>484</Words>
  <Paragraphs>86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2018-09-17T19:52:58Z</dcterms:created>
  <dc:creator/>
  <dc:description/>
  <dc:language>en-US</dc:language>
  <cp:lastModifiedBy/>
  <dcterms:modified xsi:type="dcterms:W3CDTF">2018-09-26T03:59:16Z</dcterms:modified>
  <cp:revision>32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14</vt:i4>
  </property>
</Properties>
</file>